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13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6D85A-2B2A-4506-BF13-945BCD0674AD}" type="datetimeFigureOut">
              <a:rPr lang="en-GB" smtClean="0"/>
              <a:t>21/03/2026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CC42-AD4F-41AE-BC90-F278093DF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58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6D85A-2B2A-4506-BF13-945BCD0674AD}" type="datetimeFigureOut">
              <a:rPr lang="en-GB" smtClean="0"/>
              <a:t>21/03/2026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CC42-AD4F-41AE-BC90-F278093DF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75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6D85A-2B2A-4506-BF13-945BCD0674AD}" type="datetimeFigureOut">
              <a:rPr lang="en-GB" smtClean="0"/>
              <a:t>21/03/2026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CC42-AD4F-41AE-BC90-F278093DF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150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6D85A-2B2A-4506-BF13-945BCD0674AD}" type="datetimeFigureOut">
              <a:rPr lang="en-GB" smtClean="0"/>
              <a:t>21/03/2026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CC42-AD4F-41AE-BC90-F278093DF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412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6D85A-2B2A-4506-BF13-945BCD0674AD}" type="datetimeFigureOut">
              <a:rPr lang="en-GB" smtClean="0"/>
              <a:t>21/03/2026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CC42-AD4F-41AE-BC90-F278093DF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652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6D85A-2B2A-4506-BF13-945BCD0674AD}" type="datetimeFigureOut">
              <a:rPr lang="en-GB" smtClean="0"/>
              <a:t>21/03/2026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CC42-AD4F-41AE-BC90-F278093DF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741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6D85A-2B2A-4506-BF13-945BCD0674AD}" type="datetimeFigureOut">
              <a:rPr lang="en-GB" smtClean="0"/>
              <a:t>21/03/2026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CC42-AD4F-41AE-BC90-F278093DF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638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6D85A-2B2A-4506-BF13-945BCD0674AD}" type="datetimeFigureOut">
              <a:rPr lang="en-GB" smtClean="0"/>
              <a:t>21/03/2026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CC42-AD4F-41AE-BC90-F278093DF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634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6D85A-2B2A-4506-BF13-945BCD0674AD}" type="datetimeFigureOut">
              <a:rPr lang="en-GB" smtClean="0"/>
              <a:t>21/03/2026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CC42-AD4F-41AE-BC90-F278093DF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617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6D85A-2B2A-4506-BF13-945BCD0674AD}" type="datetimeFigureOut">
              <a:rPr lang="en-GB" smtClean="0"/>
              <a:t>21/03/2026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CC42-AD4F-41AE-BC90-F278093DF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88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6D85A-2B2A-4506-BF13-945BCD0674AD}" type="datetimeFigureOut">
              <a:rPr lang="en-GB" smtClean="0"/>
              <a:t>21/03/2026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CC42-AD4F-41AE-BC90-F278093DF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435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46D85A-2B2A-4506-BF13-945BCD0674AD}" type="datetimeFigureOut">
              <a:rPr lang="en-GB" smtClean="0"/>
              <a:t>21/03/2026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26CC42-AD4F-41AE-BC90-F278093DF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962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11F15FD-DC53-4A53-BDE4-BF262FE5A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43293"/>
              </p:ext>
            </p:extLst>
          </p:nvPr>
        </p:nvGraphicFramePr>
        <p:xfrm>
          <a:off x="183243" y="125064"/>
          <a:ext cx="9539514" cy="6585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486">
                  <a:extLst>
                    <a:ext uri="{9D8B030D-6E8A-4147-A177-3AD203B41FA5}">
                      <a16:colId xmlns:a16="http://schemas.microsoft.com/office/drawing/2014/main" val="1451676584"/>
                    </a:ext>
                  </a:extLst>
                </a:gridCol>
                <a:gridCol w="1068614">
                  <a:extLst>
                    <a:ext uri="{9D8B030D-6E8A-4147-A177-3AD203B41FA5}">
                      <a16:colId xmlns:a16="http://schemas.microsoft.com/office/drawing/2014/main" val="1272907467"/>
                    </a:ext>
                  </a:extLst>
                </a:gridCol>
                <a:gridCol w="1934028">
                  <a:extLst>
                    <a:ext uri="{9D8B030D-6E8A-4147-A177-3AD203B41FA5}">
                      <a16:colId xmlns:a16="http://schemas.microsoft.com/office/drawing/2014/main" val="2012724548"/>
                    </a:ext>
                  </a:extLst>
                </a:gridCol>
                <a:gridCol w="2090058">
                  <a:extLst>
                    <a:ext uri="{9D8B030D-6E8A-4147-A177-3AD203B41FA5}">
                      <a16:colId xmlns:a16="http://schemas.microsoft.com/office/drawing/2014/main" val="3578333880"/>
                    </a:ext>
                  </a:extLst>
                </a:gridCol>
                <a:gridCol w="2024742">
                  <a:extLst>
                    <a:ext uri="{9D8B030D-6E8A-4147-A177-3AD203B41FA5}">
                      <a16:colId xmlns:a16="http://schemas.microsoft.com/office/drawing/2014/main" val="2054311462"/>
                    </a:ext>
                  </a:extLst>
                </a:gridCol>
                <a:gridCol w="1928586">
                  <a:extLst>
                    <a:ext uri="{9D8B030D-6E8A-4147-A177-3AD203B41FA5}">
                      <a16:colId xmlns:a16="http://schemas.microsoft.com/office/drawing/2014/main" val="1647190185"/>
                    </a:ext>
                  </a:extLst>
                </a:gridCol>
              </a:tblGrid>
              <a:tr h="161596">
                <a:tc>
                  <a:txBody>
                    <a:bodyPr/>
                    <a:lstStyle/>
                    <a:p>
                      <a:endParaRPr lang="en-GB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venir Next LT Pro" panose="020B0504020202020204" pitchFamily="34" charset="0"/>
                        </a:rPr>
                        <a:t>               Diaries    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venir Next LT Pro" panose="020B0504020202020204" pitchFamily="34" charset="0"/>
                        </a:rPr>
                        <a:t>      Historical Books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venir Next LT Pro" panose="020B0504020202020204" pitchFamily="34" charset="0"/>
                        </a:rPr>
                        <a:t>      Posters / Adverts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venir Next LT Pro" panose="020B0504020202020204" pitchFamily="34" charset="0"/>
                        </a:rPr>
                        <a:t>Account / Interview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454209"/>
                  </a:ext>
                </a:extLst>
              </a:tr>
              <a:tr h="1617338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venir Next LT Pro" panose="020B0504020202020204" pitchFamily="34" charset="0"/>
                        </a:rPr>
                        <a:t>N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u="sng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Nature: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What</a:t>
                      </a: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type of source is it?</a:t>
                      </a:r>
                    </a:p>
                    <a:p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000" b="1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HINT: </a:t>
                      </a:r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Is it a photo, cartoon, written account</a:t>
                      </a:r>
                      <a:endParaRPr lang="en-GB" sz="1000" dirty="0">
                        <a:latin typeface="Avenir Next LT Pro" panose="020B05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Avenir Next LT Pro" panose="020B0504020202020204" pitchFamily="34" charset="0"/>
                        </a:rPr>
                        <a:t>          </a:t>
                      </a:r>
                      <a:r>
                        <a:rPr lang="en-GB" sz="1000" b="1" dirty="0">
                          <a:latin typeface="Avenir Next LT Pro" panose="020B0504020202020204" pitchFamily="34" charset="0"/>
                        </a:rPr>
                        <a:t>Useful</a:t>
                      </a:r>
                    </a:p>
                    <a:p>
                      <a:endParaRPr lang="en-GB" sz="1000" dirty="0">
                        <a:latin typeface="Avenir Next LT Pro" panose="020B05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venir Next LT Pro" panose="020B0504020202020204" pitchFamily="34" charset="0"/>
                        </a:rPr>
                        <a:t>Gives day-to-day events.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venir Next LT Pro" panose="020B0504020202020204" pitchFamily="34" charset="0"/>
                        </a:rPr>
                        <a:t>Contains the emotions or feelings of a person.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000" dirty="0">
                        <a:latin typeface="Avenir Next LT Pro" panose="020B0504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>
                          <a:latin typeface="Avenir Next LT Pro" panose="020B0504020202020204" pitchFamily="34" charset="0"/>
                        </a:rPr>
                        <a:t>           </a:t>
                      </a:r>
                      <a:r>
                        <a:rPr lang="en-GB" sz="1000" b="1" dirty="0">
                          <a:latin typeface="Avenir Next LT Pro" panose="020B0504020202020204" pitchFamily="34" charset="0"/>
                        </a:rPr>
                        <a:t>Less Useful</a:t>
                      </a:r>
                    </a:p>
                    <a:p>
                      <a:endParaRPr lang="en-GB" sz="1000" dirty="0">
                        <a:latin typeface="Avenir Next LT Pro" panose="020B05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venir Next LT Pro" panose="020B0504020202020204" pitchFamily="34" charset="0"/>
                        </a:rPr>
                        <a:t>Gives only one viewpoint. This is a ‘narrow’ view.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Usually well researched by someone in the historical field.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Depending on the sources used, might contain bias.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Great for showing the views of people at the time.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Shows how people thought.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Often contain bias rather than real facts or evidence.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Good for finding out a person’s experiences who lived through events.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Interviewed people could hide certain facts or lie.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615250"/>
                  </a:ext>
                </a:extLst>
              </a:tr>
              <a:tr h="1689463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venir Next LT Pro" panose="020B0504020202020204" pitchFamily="34" charset="0"/>
                        </a:rPr>
                        <a:t>O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u="sng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Origin: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Who</a:t>
                      </a: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made the source?</a:t>
                      </a:r>
                    </a:p>
                    <a:p>
                      <a:pPr lvl="0"/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When</a:t>
                      </a: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was it made?</a:t>
                      </a:r>
                    </a:p>
                    <a:p>
                      <a:pPr lvl="0"/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Where</a:t>
                      </a: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was it produced?</a:t>
                      </a:r>
                    </a:p>
                    <a:p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000" b="1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HINT: </a:t>
                      </a:r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Read the caption!</a:t>
                      </a:r>
                      <a:endParaRPr lang="en-GB" sz="1000" dirty="0">
                        <a:latin typeface="Avenir Next LT Pro" panose="020B05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It written at the time, we get the person’s first-hand experience.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Even if written later, a person might feel more confident revealing info.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People sometimes forget things if they write it years later.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Written by someone who is an expert in the subject and who may have researched.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The person isn’t influenced by events at the time.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The person doesn’t may not have first-hand experience of the events.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Usually created by someone there at the time.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The artist could be someone well informed, making it more accurate.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Often have the bias of the creator.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Could have inaccuracies which stretch the truth.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If the person was someone in a key position, the info is more official, trustworthy.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Person might have been there, so true experiences.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If years later, does the person remember?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Only one point-of-view.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8168229"/>
                  </a:ext>
                </a:extLst>
              </a:tr>
              <a:tr h="158395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venir Next LT Pro" panose="020B0504020202020204" pitchFamily="34" charset="0"/>
                        </a:rPr>
                        <a:t>P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u="sng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Purpose: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Why</a:t>
                      </a: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was the source produced?</a:t>
                      </a:r>
                    </a:p>
                    <a:p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000" b="1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HINT: </a:t>
                      </a:r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Weigh up whether the creator had a reason for making it.</a:t>
                      </a:r>
                      <a:endParaRPr lang="en-GB" sz="1000" dirty="0">
                        <a:latin typeface="Avenir Next LT Pro" panose="020B05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Diaries are normally personal, so a person has no reason to lie.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If published, a person might exaggerate facts to make themselves sound better.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Usually to inform, or educate, so must be accurate and truthful.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Usually neutral and factual.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Sometimes can be difficult to read if written in academic language.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If ‘general’ history, then it might lack detail.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Posters normally try to convince, so we see what people were being told or convinced of at the time.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Mostly used as propaganda, so may contain less facts and more exaggeration.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Might be used to fit the agenda of the government in charge at the time.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If informative, then the person will likely tell the truth.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If it’s for entertainment, the person might stretch the truth for comedic purposes.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Interviewers might bend the question to get the truth they want.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595126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6AC724FE-595D-A31E-F65B-22C6E145E0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728" y="125064"/>
            <a:ext cx="279400" cy="3117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8ADEC1B-AA33-2D22-2D4D-56FE04B39E9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632" b="18900"/>
          <a:stretch/>
        </p:blipFill>
        <p:spPr bwMode="auto">
          <a:xfrm>
            <a:off x="7322004" y="125064"/>
            <a:ext cx="240193" cy="3541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40D4D6C5-FA5C-FEAB-9983-3140FC1937C8}"/>
              </a:ext>
            </a:extLst>
          </p:cNvPr>
          <p:cNvGrpSpPr/>
          <p:nvPr/>
        </p:nvGrpSpPr>
        <p:grpSpPr>
          <a:xfrm>
            <a:off x="9283603" y="115190"/>
            <a:ext cx="439154" cy="365125"/>
            <a:chOff x="9283603" y="115190"/>
            <a:chExt cx="439154" cy="365125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6EE7B79A-DA58-2363-D00B-F6AB29FD85E4}"/>
                </a:ext>
              </a:extLst>
            </p:cNvPr>
            <p:cNvSpPr/>
            <p:nvPr/>
          </p:nvSpPr>
          <p:spPr>
            <a:xfrm>
              <a:off x="9444038" y="147638"/>
              <a:ext cx="115887" cy="220662"/>
            </a:xfrm>
            <a:custGeom>
              <a:avLst/>
              <a:gdLst>
                <a:gd name="csX0" fmla="*/ 0 w 115887"/>
                <a:gd name="csY0" fmla="*/ 39687 h 220662"/>
                <a:gd name="csX1" fmla="*/ 49212 w 115887"/>
                <a:gd name="csY1" fmla="*/ 0 h 220662"/>
                <a:gd name="csX2" fmla="*/ 79375 w 115887"/>
                <a:gd name="csY2" fmla="*/ 1587 h 220662"/>
                <a:gd name="csX3" fmla="*/ 100012 w 115887"/>
                <a:gd name="csY3" fmla="*/ 14287 h 220662"/>
                <a:gd name="csX4" fmla="*/ 115887 w 115887"/>
                <a:gd name="csY4" fmla="*/ 36512 h 220662"/>
                <a:gd name="csX5" fmla="*/ 114300 w 115887"/>
                <a:gd name="csY5" fmla="*/ 168275 h 220662"/>
                <a:gd name="csX6" fmla="*/ 104775 w 115887"/>
                <a:gd name="csY6" fmla="*/ 192087 h 220662"/>
                <a:gd name="csX7" fmla="*/ 84137 w 115887"/>
                <a:gd name="csY7" fmla="*/ 214312 h 220662"/>
                <a:gd name="csX8" fmla="*/ 52387 w 115887"/>
                <a:gd name="csY8" fmla="*/ 220662 h 220662"/>
                <a:gd name="csX9" fmla="*/ 30162 w 115887"/>
                <a:gd name="csY9" fmla="*/ 207962 h 220662"/>
                <a:gd name="csX10" fmla="*/ 12700 w 115887"/>
                <a:gd name="csY10" fmla="*/ 193675 h 220662"/>
                <a:gd name="csX11" fmla="*/ 7937 w 115887"/>
                <a:gd name="csY11" fmla="*/ 173037 h 220662"/>
                <a:gd name="csX12" fmla="*/ 0 w 115887"/>
                <a:gd name="csY12" fmla="*/ 39687 h 22066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115887" h="220662">
                  <a:moveTo>
                    <a:pt x="0" y="39687"/>
                  </a:moveTo>
                  <a:lnTo>
                    <a:pt x="49212" y="0"/>
                  </a:lnTo>
                  <a:lnTo>
                    <a:pt x="79375" y="1587"/>
                  </a:lnTo>
                  <a:lnTo>
                    <a:pt x="100012" y="14287"/>
                  </a:lnTo>
                  <a:lnTo>
                    <a:pt x="115887" y="36512"/>
                  </a:lnTo>
                  <a:lnTo>
                    <a:pt x="114300" y="168275"/>
                  </a:lnTo>
                  <a:lnTo>
                    <a:pt x="104775" y="192087"/>
                  </a:lnTo>
                  <a:lnTo>
                    <a:pt x="84137" y="214312"/>
                  </a:lnTo>
                  <a:lnTo>
                    <a:pt x="52387" y="220662"/>
                  </a:lnTo>
                  <a:lnTo>
                    <a:pt x="30162" y="207962"/>
                  </a:lnTo>
                  <a:lnTo>
                    <a:pt x="12700" y="193675"/>
                  </a:lnTo>
                  <a:lnTo>
                    <a:pt x="7937" y="173037"/>
                  </a:lnTo>
                  <a:cubicBezTo>
                    <a:pt x="8466" y="128058"/>
                    <a:pt x="8996" y="83079"/>
                    <a:pt x="0" y="3968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D1394D24-52DF-6E39-E2CB-9051F682B69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857"/>
            <a:stretch>
              <a:fillRect/>
            </a:stretch>
          </p:blipFill>
          <p:spPr>
            <a:xfrm>
              <a:off x="9283603" y="115190"/>
              <a:ext cx="439154" cy="365125"/>
            </a:xfrm>
            <a:prstGeom prst="rect">
              <a:avLst/>
            </a:prstGeom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9FFB525-2C4B-0A2A-3E0A-E13B69C3CF37}"/>
              </a:ext>
            </a:extLst>
          </p:cNvPr>
          <p:cNvGrpSpPr/>
          <p:nvPr/>
        </p:nvGrpSpPr>
        <p:grpSpPr>
          <a:xfrm>
            <a:off x="5140475" y="136922"/>
            <a:ext cx="390454" cy="325041"/>
            <a:chOff x="5140475" y="136922"/>
            <a:chExt cx="390454" cy="32504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879159FA-EBA1-11E5-F923-53EB09C3DDDA}"/>
                </a:ext>
              </a:extLst>
            </p:cNvPr>
            <p:cNvSpPr/>
            <p:nvPr/>
          </p:nvSpPr>
          <p:spPr>
            <a:xfrm>
              <a:off x="5197475" y="165100"/>
              <a:ext cx="277813" cy="296863"/>
            </a:xfrm>
            <a:custGeom>
              <a:avLst/>
              <a:gdLst>
                <a:gd name="csX0" fmla="*/ 23813 w 277813"/>
                <a:gd name="csY0" fmla="*/ 0 h 296863"/>
                <a:gd name="csX1" fmla="*/ 0 w 277813"/>
                <a:gd name="csY1" fmla="*/ 242888 h 296863"/>
                <a:gd name="csX2" fmla="*/ 4763 w 277813"/>
                <a:gd name="csY2" fmla="*/ 260350 h 296863"/>
                <a:gd name="csX3" fmla="*/ 19050 w 277813"/>
                <a:gd name="csY3" fmla="*/ 269875 h 296863"/>
                <a:gd name="csX4" fmla="*/ 246063 w 277813"/>
                <a:gd name="csY4" fmla="*/ 296863 h 296863"/>
                <a:gd name="csX5" fmla="*/ 277813 w 277813"/>
                <a:gd name="csY5" fmla="*/ 17463 h 296863"/>
                <a:gd name="csX6" fmla="*/ 223838 w 277813"/>
                <a:gd name="csY6" fmla="*/ 14288 h 296863"/>
                <a:gd name="csX7" fmla="*/ 225425 w 277813"/>
                <a:gd name="csY7" fmla="*/ 3175 h 296863"/>
                <a:gd name="csX8" fmla="*/ 23813 w 277813"/>
                <a:gd name="csY8" fmla="*/ 0 h 2968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277813" h="296863">
                  <a:moveTo>
                    <a:pt x="23813" y="0"/>
                  </a:moveTo>
                  <a:lnTo>
                    <a:pt x="0" y="242888"/>
                  </a:lnTo>
                  <a:lnTo>
                    <a:pt x="4763" y="260350"/>
                  </a:lnTo>
                  <a:lnTo>
                    <a:pt x="19050" y="269875"/>
                  </a:lnTo>
                  <a:lnTo>
                    <a:pt x="246063" y="296863"/>
                  </a:lnTo>
                  <a:lnTo>
                    <a:pt x="277813" y="17463"/>
                  </a:lnTo>
                  <a:lnTo>
                    <a:pt x="223838" y="14288"/>
                  </a:lnTo>
                  <a:lnTo>
                    <a:pt x="225425" y="3175"/>
                  </a:lnTo>
                  <a:lnTo>
                    <a:pt x="23813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EA3D206-6D4A-EC06-0C75-768FAF853053}"/>
                </a:ext>
              </a:extLst>
            </p:cNvPr>
            <p:cNvSpPr/>
            <p:nvPr/>
          </p:nvSpPr>
          <p:spPr>
            <a:xfrm>
              <a:off x="5218113" y="146050"/>
              <a:ext cx="114300" cy="33338"/>
            </a:xfrm>
            <a:custGeom>
              <a:avLst/>
              <a:gdLst>
                <a:gd name="csX0" fmla="*/ 114300 w 114300"/>
                <a:gd name="csY0" fmla="*/ 14288 h 33338"/>
                <a:gd name="csX1" fmla="*/ 31750 w 114300"/>
                <a:gd name="csY1" fmla="*/ 0 h 33338"/>
                <a:gd name="csX2" fmla="*/ 15875 w 114300"/>
                <a:gd name="csY2" fmla="*/ 4763 h 33338"/>
                <a:gd name="csX3" fmla="*/ 12700 w 114300"/>
                <a:gd name="csY3" fmla="*/ 12700 h 33338"/>
                <a:gd name="csX4" fmla="*/ 6350 w 114300"/>
                <a:gd name="csY4" fmla="*/ 15875 h 33338"/>
                <a:gd name="csX5" fmla="*/ 0 w 114300"/>
                <a:gd name="csY5" fmla="*/ 33338 h 33338"/>
                <a:gd name="csX6" fmla="*/ 114300 w 114300"/>
                <a:gd name="csY6" fmla="*/ 14288 h 3333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114300" h="33338">
                  <a:moveTo>
                    <a:pt x="114300" y="14288"/>
                  </a:moveTo>
                  <a:lnTo>
                    <a:pt x="31750" y="0"/>
                  </a:lnTo>
                  <a:lnTo>
                    <a:pt x="15875" y="4763"/>
                  </a:lnTo>
                  <a:lnTo>
                    <a:pt x="12700" y="12700"/>
                  </a:lnTo>
                  <a:lnTo>
                    <a:pt x="6350" y="15875"/>
                  </a:lnTo>
                  <a:lnTo>
                    <a:pt x="0" y="33338"/>
                  </a:lnTo>
                  <a:lnTo>
                    <a:pt x="114300" y="1428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1FEDF4A-066E-EDAE-F728-03400CFD505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7619"/>
            <a:stretch>
              <a:fillRect/>
            </a:stretch>
          </p:blipFill>
          <p:spPr>
            <a:xfrm rot="381157">
              <a:off x="5140475" y="136922"/>
              <a:ext cx="390454" cy="321659"/>
            </a:xfrm>
            <a:prstGeom prst="rect">
              <a:avLst/>
            </a:prstGeom>
          </p:spPr>
        </p:pic>
      </p:grpSp>
      <p:pic>
        <p:nvPicPr>
          <p:cNvPr id="34" name="Picture 2" descr="Thumbs down - Free hands and gestures icons">
            <a:extLst>
              <a:ext uri="{FF2B5EF4-FFF2-40B4-BE49-F238E27FC236}">
                <a16:creationId xmlns:a16="http://schemas.microsoft.com/office/drawing/2014/main" id="{5C7B8EE9-BE42-C818-B3C3-01D2F37711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6101" y="1370294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4" descr="Green Tick Validation Symbol and Approval Icon PNG File">
            <a:extLst>
              <a:ext uri="{FF2B5EF4-FFF2-40B4-BE49-F238E27FC236}">
                <a16:creationId xmlns:a16="http://schemas.microsoft.com/office/drawing/2014/main" id="{6C03C8AA-2747-80DF-A3BE-31D54CB29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1791342" y="484923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Thumbs down - Free hands and gestures icons">
            <a:extLst>
              <a:ext uri="{FF2B5EF4-FFF2-40B4-BE49-F238E27FC236}">
                <a16:creationId xmlns:a16="http://schemas.microsoft.com/office/drawing/2014/main" id="{0FDB8531-0484-2DB8-9B83-EFFC0AB76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631" y="1370293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4" descr="Green Tick Validation Symbol and Approval Icon PNG File">
            <a:extLst>
              <a:ext uri="{FF2B5EF4-FFF2-40B4-BE49-F238E27FC236}">
                <a16:creationId xmlns:a16="http://schemas.microsoft.com/office/drawing/2014/main" id="{A68F2495-F5EC-9D3E-6FA4-E679F13244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3736872" y="484922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Thumbs down - Free hands and gestures icons">
            <a:extLst>
              <a:ext uri="{FF2B5EF4-FFF2-40B4-BE49-F238E27FC236}">
                <a16:creationId xmlns:a16="http://schemas.microsoft.com/office/drawing/2014/main" id="{814619D6-9707-AEFD-D215-19475369CE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451" y="1370294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4" descr="Green Tick Validation Symbol and Approval Icon PNG File">
            <a:extLst>
              <a:ext uri="{FF2B5EF4-FFF2-40B4-BE49-F238E27FC236}">
                <a16:creationId xmlns:a16="http://schemas.microsoft.com/office/drawing/2014/main" id="{52CAB1D2-31E7-5348-7049-5BD070E98A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5818692" y="484923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Thumbs down - Free hands and gestures icons">
            <a:extLst>
              <a:ext uri="{FF2B5EF4-FFF2-40B4-BE49-F238E27FC236}">
                <a16:creationId xmlns:a16="http://schemas.microsoft.com/office/drawing/2014/main" id="{E8A94CEF-6DD6-CE56-FCA0-8EC188EA9F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272" y="1370292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" descr="Green Tick Validation Symbol and Approval Icon PNG File">
            <a:extLst>
              <a:ext uri="{FF2B5EF4-FFF2-40B4-BE49-F238E27FC236}">
                <a16:creationId xmlns:a16="http://schemas.microsoft.com/office/drawing/2014/main" id="{DF981D64-E77E-725D-B3A0-B059C1CBC0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7835513" y="484921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Thumbs down - Free hands and gestures icons">
            <a:extLst>
              <a:ext uri="{FF2B5EF4-FFF2-40B4-BE49-F238E27FC236}">
                <a16:creationId xmlns:a16="http://schemas.microsoft.com/office/drawing/2014/main" id="{B9447D3C-797A-5C00-C2A4-7646DBC7B1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238" y="3424613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" descr="Green Tick Validation Symbol and Approval Icon PNG File">
            <a:extLst>
              <a:ext uri="{FF2B5EF4-FFF2-40B4-BE49-F238E27FC236}">
                <a16:creationId xmlns:a16="http://schemas.microsoft.com/office/drawing/2014/main" id="{35729197-9F33-8C1E-73C7-3BA99BF90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1771012" y="2124376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Thumbs down - Free hands and gestures icons">
            <a:extLst>
              <a:ext uri="{FF2B5EF4-FFF2-40B4-BE49-F238E27FC236}">
                <a16:creationId xmlns:a16="http://schemas.microsoft.com/office/drawing/2014/main" id="{C8F80922-D395-9C67-7806-B2ED5A5BE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768" y="3238344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" descr="Green Tick Validation Symbol and Approval Icon PNG File">
            <a:extLst>
              <a:ext uri="{FF2B5EF4-FFF2-40B4-BE49-F238E27FC236}">
                <a16:creationId xmlns:a16="http://schemas.microsoft.com/office/drawing/2014/main" id="{F3769F5D-D8A9-DB71-DF1E-8F3A98F0A0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3716542" y="2124375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Thumbs down - Free hands and gestures icons">
            <a:extLst>
              <a:ext uri="{FF2B5EF4-FFF2-40B4-BE49-F238E27FC236}">
                <a16:creationId xmlns:a16="http://schemas.microsoft.com/office/drawing/2014/main" id="{F7531333-D0D9-202C-A738-F53FB43B2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1588" y="3272216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" descr="Green Tick Validation Symbol and Approval Icon PNG File">
            <a:extLst>
              <a:ext uri="{FF2B5EF4-FFF2-40B4-BE49-F238E27FC236}">
                <a16:creationId xmlns:a16="http://schemas.microsoft.com/office/drawing/2014/main" id="{5EA097A0-FFA0-1502-3594-56EBD53A9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5798362" y="2124376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Thumbs down - Free hands and gestures icons">
            <a:extLst>
              <a:ext uri="{FF2B5EF4-FFF2-40B4-BE49-F238E27FC236}">
                <a16:creationId xmlns:a16="http://schemas.microsoft.com/office/drawing/2014/main" id="{73FBFBE4-FE62-364E-4963-9EDA1DB9E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271" y="3269989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" descr="Green Tick Validation Symbol and Approval Icon PNG File">
            <a:extLst>
              <a:ext uri="{FF2B5EF4-FFF2-40B4-BE49-F238E27FC236}">
                <a16:creationId xmlns:a16="http://schemas.microsoft.com/office/drawing/2014/main" id="{6E753087-8848-56A0-FFCB-EE126ABFB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7815183" y="2124374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Thumbs down - Free hands and gestures icons">
            <a:extLst>
              <a:ext uri="{FF2B5EF4-FFF2-40B4-BE49-F238E27FC236}">
                <a16:creationId xmlns:a16="http://schemas.microsoft.com/office/drawing/2014/main" id="{4BD1B3E3-034F-4CCF-9CDD-37B10503AD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6100" y="5202625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4" descr="Green Tick Validation Symbol and Approval Icon PNG File">
            <a:extLst>
              <a:ext uri="{FF2B5EF4-FFF2-40B4-BE49-F238E27FC236}">
                <a16:creationId xmlns:a16="http://schemas.microsoft.com/office/drawing/2014/main" id="{93E5EC5F-8AE0-B57D-760B-2F415782C9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1791341" y="4317254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Thumbs down - Free hands and gestures icons">
            <a:extLst>
              <a:ext uri="{FF2B5EF4-FFF2-40B4-BE49-F238E27FC236}">
                <a16:creationId xmlns:a16="http://schemas.microsoft.com/office/drawing/2014/main" id="{F67857B3-0EE8-BFF0-5E40-E181C202BE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630" y="5338091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4" descr="Green Tick Validation Symbol and Approval Icon PNG File">
            <a:extLst>
              <a:ext uri="{FF2B5EF4-FFF2-40B4-BE49-F238E27FC236}">
                <a16:creationId xmlns:a16="http://schemas.microsoft.com/office/drawing/2014/main" id="{444FC0F0-F22C-A866-844C-B743021C5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3736871" y="4317253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Thumbs down - Free hands and gestures icons">
            <a:extLst>
              <a:ext uri="{FF2B5EF4-FFF2-40B4-BE49-F238E27FC236}">
                <a16:creationId xmlns:a16="http://schemas.microsoft.com/office/drawing/2014/main" id="{5537EA26-EA02-42A0-4F7E-EB02226023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1501" y="5338091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4" descr="Green Tick Validation Symbol and Approval Icon PNG File">
            <a:extLst>
              <a:ext uri="{FF2B5EF4-FFF2-40B4-BE49-F238E27FC236}">
                <a16:creationId xmlns:a16="http://schemas.microsoft.com/office/drawing/2014/main" id="{AD361A98-54E7-803C-635A-4D459F414C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5818691" y="4317254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Thumbs down - Free hands and gestures icons">
            <a:extLst>
              <a:ext uri="{FF2B5EF4-FFF2-40B4-BE49-F238E27FC236}">
                <a16:creationId xmlns:a16="http://schemas.microsoft.com/office/drawing/2014/main" id="{84C3654B-7F9C-4041-B0A7-32C74B94B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271" y="5202623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4" descr="Green Tick Validation Symbol and Approval Icon PNG File">
            <a:extLst>
              <a:ext uri="{FF2B5EF4-FFF2-40B4-BE49-F238E27FC236}">
                <a16:creationId xmlns:a16="http://schemas.microsoft.com/office/drawing/2014/main" id="{B999FF93-6A97-7CA4-AB34-8F3DE72E34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7835512" y="4317252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2298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52E84-07AB-C507-E4B6-DB26B6A53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D8FB6B0-1239-1FC0-912C-0201276A2A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3128" y="163564"/>
            <a:ext cx="374650" cy="25527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1FDE060-88BA-AE87-F2B1-2831B04C55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013" y="156345"/>
            <a:ext cx="346710" cy="3143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C2F83EE-724C-B545-C178-FA838D08147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5729">
            <a:off x="7128284" y="137941"/>
            <a:ext cx="238286" cy="3128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10ACCFF-92E6-4E95-EAD1-6F9A68C0E6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32" b="41134"/>
          <a:stretch>
            <a:fillRect/>
          </a:stretch>
        </p:blipFill>
        <p:spPr>
          <a:xfrm>
            <a:off x="4948842" y="99449"/>
            <a:ext cx="618570" cy="375454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5B0E8DF-47DE-44BE-50C0-9976AEDD55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835273"/>
              </p:ext>
            </p:extLst>
          </p:nvPr>
        </p:nvGraphicFramePr>
        <p:xfrm>
          <a:off x="183243" y="125064"/>
          <a:ext cx="9539514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486">
                  <a:extLst>
                    <a:ext uri="{9D8B030D-6E8A-4147-A177-3AD203B41FA5}">
                      <a16:colId xmlns:a16="http://schemas.microsoft.com/office/drawing/2014/main" val="1451676584"/>
                    </a:ext>
                  </a:extLst>
                </a:gridCol>
                <a:gridCol w="1068614">
                  <a:extLst>
                    <a:ext uri="{9D8B030D-6E8A-4147-A177-3AD203B41FA5}">
                      <a16:colId xmlns:a16="http://schemas.microsoft.com/office/drawing/2014/main" val="1272907467"/>
                    </a:ext>
                  </a:extLst>
                </a:gridCol>
                <a:gridCol w="1934028">
                  <a:extLst>
                    <a:ext uri="{9D8B030D-6E8A-4147-A177-3AD203B41FA5}">
                      <a16:colId xmlns:a16="http://schemas.microsoft.com/office/drawing/2014/main" val="2012724548"/>
                    </a:ext>
                  </a:extLst>
                </a:gridCol>
                <a:gridCol w="2090058">
                  <a:extLst>
                    <a:ext uri="{9D8B030D-6E8A-4147-A177-3AD203B41FA5}">
                      <a16:colId xmlns:a16="http://schemas.microsoft.com/office/drawing/2014/main" val="3578333880"/>
                    </a:ext>
                  </a:extLst>
                </a:gridCol>
                <a:gridCol w="2024742">
                  <a:extLst>
                    <a:ext uri="{9D8B030D-6E8A-4147-A177-3AD203B41FA5}">
                      <a16:colId xmlns:a16="http://schemas.microsoft.com/office/drawing/2014/main" val="2054311462"/>
                    </a:ext>
                  </a:extLst>
                </a:gridCol>
                <a:gridCol w="1928586">
                  <a:extLst>
                    <a:ext uri="{9D8B030D-6E8A-4147-A177-3AD203B41FA5}">
                      <a16:colId xmlns:a16="http://schemas.microsoft.com/office/drawing/2014/main" val="1647190185"/>
                    </a:ext>
                  </a:extLst>
                </a:gridCol>
              </a:tblGrid>
              <a:tr h="161596">
                <a:tc>
                  <a:txBody>
                    <a:bodyPr/>
                    <a:lstStyle/>
                    <a:p>
                      <a:endParaRPr lang="en-GB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venir Next LT Pro" panose="020B0504020202020204" pitchFamily="34" charset="0"/>
                        </a:rPr>
                        <a:t>       Newspapers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venir Next LT Pro" panose="020B0504020202020204" pitchFamily="34" charset="0"/>
                        </a:rPr>
                        <a:t>              Speeches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venir Next LT Pro" panose="020B0504020202020204" pitchFamily="34" charset="0"/>
                        </a:rPr>
                        <a:t>              Cartoons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Avenir Next LT Pro" panose="020B0504020202020204" pitchFamily="34" charset="0"/>
                        </a:rPr>
                        <a:t>        Photographs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454209"/>
                  </a:ext>
                </a:extLst>
              </a:tr>
              <a:tr h="1617338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venir Next LT Pro" panose="020B0504020202020204" pitchFamily="34" charset="0"/>
                        </a:rPr>
                        <a:t>N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u="sng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Nature: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What</a:t>
                      </a: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type of source is it?</a:t>
                      </a:r>
                    </a:p>
                    <a:p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000" b="1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HINT: </a:t>
                      </a:r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Is it a photo, cartoon, written account</a:t>
                      </a:r>
                      <a:endParaRPr lang="en-GB" sz="1000" dirty="0">
                        <a:latin typeface="Avenir Next LT Pro" panose="020B05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Avenir Next LT Pro" panose="020B0504020202020204" pitchFamily="34" charset="0"/>
                        </a:rPr>
                        <a:t>          </a:t>
                      </a:r>
                      <a:r>
                        <a:rPr lang="en-GB" sz="1000" b="1" dirty="0">
                          <a:latin typeface="Avenir Next LT Pro" panose="020B0504020202020204" pitchFamily="34" charset="0"/>
                        </a:rPr>
                        <a:t>Useful</a:t>
                      </a:r>
                    </a:p>
                    <a:p>
                      <a:endParaRPr lang="en-GB" sz="1000" dirty="0">
                        <a:latin typeface="Avenir Next LT Pro" panose="020B05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venir Next LT Pro" panose="020B0504020202020204" pitchFamily="34" charset="0"/>
                        </a:rPr>
                        <a:t>A firsthand account of events, providing a snapshot of what was happening at the time.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000" dirty="0">
                        <a:latin typeface="Avenir Next LT Pro" panose="020B0504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>
                          <a:latin typeface="Avenir Next LT Pro" panose="020B0504020202020204" pitchFamily="34" charset="0"/>
                        </a:rPr>
                        <a:t>           </a:t>
                      </a:r>
                      <a:r>
                        <a:rPr lang="en-GB" sz="1000" b="1" dirty="0">
                          <a:latin typeface="Avenir Next LT Pro" panose="020B0504020202020204" pitchFamily="34" charset="0"/>
                        </a:rPr>
                        <a:t>Less Useful</a:t>
                      </a:r>
                    </a:p>
                    <a:p>
                      <a:endParaRPr lang="en-GB" sz="1000" dirty="0">
                        <a:latin typeface="Avenir Next LT Pro" panose="020B05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venir Next LT Pro" panose="020B0504020202020204" pitchFamily="34" charset="0"/>
                        </a:rPr>
                        <a:t>A newspaper often reports quickly so sometimes  contain factual errors or leave some parts out.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They give a chance to hear a person or hear what they feel about a point in time. Important speeches record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Speeches might exaggerate for effect.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The language will reflect the goals of the speaker.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Visual representation of what people thought at the time, usually funny and based on real events.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Drawings don’t always accurately portray people, places or events.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Easier to fake than a photo. 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Show a snapshot in a point in time.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Difficult to fake.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Don’t have bias, just show something as it is.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Doesn’t show the whole situation or bigger picture, might miss things out.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615250"/>
                  </a:ext>
                </a:extLst>
              </a:tr>
              <a:tr h="1689463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venir Next LT Pro" panose="020B0504020202020204" pitchFamily="34" charset="0"/>
                        </a:rPr>
                        <a:t>O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u="sng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Origin: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Who</a:t>
                      </a: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made the source?</a:t>
                      </a:r>
                    </a:p>
                    <a:p>
                      <a:pPr lvl="0"/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When</a:t>
                      </a: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was it made?</a:t>
                      </a:r>
                    </a:p>
                    <a:p>
                      <a:pPr lvl="0"/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Where</a:t>
                      </a: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was it produced?</a:t>
                      </a:r>
                    </a:p>
                    <a:p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000" b="1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HINT: </a:t>
                      </a:r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Read the caption!</a:t>
                      </a:r>
                      <a:endParaRPr lang="en-GB" sz="1000" dirty="0">
                        <a:latin typeface="Avenir Next LT Pro" panose="020B05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Author might have been there at time. The article might quote important people who are experts.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The article may reflect the bias of the author. Often one sided.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Great to hear the opinions or experiences of the speaker.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A person of authority will be in a position to know more.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Is the person an expert, or connected to key events? How long after was it made? 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Neutral artists may present true events or opinions.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It could show accurate opinions at time.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It may be a biased viewpoint of the artist.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Is artist forced? Influenced?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Often comes from the time, showing a real situation happening.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Was the photographer being biased? If so, he may have taken the photo from a certain angle.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8168229"/>
                  </a:ext>
                </a:extLst>
              </a:tr>
              <a:tr h="158395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venir Next LT Pro" panose="020B0504020202020204" pitchFamily="34" charset="0"/>
                        </a:rPr>
                        <a:t>P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u="sng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Purpose: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Why</a:t>
                      </a: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was the source produced?</a:t>
                      </a:r>
                    </a:p>
                    <a:p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000" b="1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HINT: </a:t>
                      </a:r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Weigh up whether the creator had a reason for making it.</a:t>
                      </a:r>
                      <a:endParaRPr lang="en-GB" sz="1000" dirty="0">
                        <a:latin typeface="Avenir Next LT Pro" panose="020B05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If written to inform, it will give accurate facts available at the time.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If it is a government paper, the article may be biased in their favour.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It might exaggerate to sell copies, rather than tell the whole truth.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Even if it’s propaganda, it shows what people were told at the time. Also, shows what the speaker feels or thinks.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Are the audience being informed or convinced? If a propaganda speech, the opinions could be exaggerated.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If used to entertain, it gives a funny impression of real views at the time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Usually used as propaganda to influence people, so it’s not always as historically accurate. 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If educational or private, or for official records, then it may give more trustworthy view.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          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Less Useful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If people are posing, could it be staged? Might have been taken as propaganda and have been set up.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595126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555B30BB-18F2-9791-5C9B-8DC1FD1020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528" y="171586"/>
            <a:ext cx="374650" cy="25527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D1D5C65-A971-476E-30C6-9CC7F3EE2A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413" y="164367"/>
            <a:ext cx="346710" cy="3143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533183B-5591-088C-6D85-61929DFAC7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5729">
            <a:off x="7280684" y="145963"/>
            <a:ext cx="238286" cy="31284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84E42F1-7574-CB04-9D8A-54FB12681F7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32" b="41134"/>
          <a:stretch>
            <a:fillRect/>
          </a:stretch>
        </p:blipFill>
        <p:spPr>
          <a:xfrm>
            <a:off x="5101242" y="107471"/>
            <a:ext cx="618570" cy="375454"/>
          </a:xfrm>
          <a:prstGeom prst="rect">
            <a:avLst/>
          </a:prstGeom>
        </p:spPr>
      </p:pic>
      <p:pic>
        <p:nvPicPr>
          <p:cNvPr id="12" name="Picture 2" descr="Thumbs down - Free hands and gestures icons">
            <a:extLst>
              <a:ext uri="{FF2B5EF4-FFF2-40B4-BE49-F238E27FC236}">
                <a16:creationId xmlns:a16="http://schemas.microsoft.com/office/drawing/2014/main" id="{89F5A36B-6C89-0768-D51B-9781D46783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6101" y="1533923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Green Tick Validation Symbol and Approval Icon PNG File">
            <a:extLst>
              <a:ext uri="{FF2B5EF4-FFF2-40B4-BE49-F238E27FC236}">
                <a16:creationId xmlns:a16="http://schemas.microsoft.com/office/drawing/2014/main" id="{140284AC-E034-E815-7FF3-4FDF622F6D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1791342" y="484923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Thumbs down - Free hands and gestures icons">
            <a:extLst>
              <a:ext uri="{FF2B5EF4-FFF2-40B4-BE49-F238E27FC236}">
                <a16:creationId xmlns:a16="http://schemas.microsoft.com/office/drawing/2014/main" id="{6F137C1B-B764-D166-4A6F-31F2D1D22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631" y="1533922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Green Tick Validation Symbol and Approval Icon PNG File">
            <a:extLst>
              <a:ext uri="{FF2B5EF4-FFF2-40B4-BE49-F238E27FC236}">
                <a16:creationId xmlns:a16="http://schemas.microsoft.com/office/drawing/2014/main" id="{303D4D21-E672-8201-2C8F-1658CAB0EA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3736872" y="484922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Thumbs down - Free hands and gestures icons">
            <a:extLst>
              <a:ext uri="{FF2B5EF4-FFF2-40B4-BE49-F238E27FC236}">
                <a16:creationId xmlns:a16="http://schemas.microsoft.com/office/drawing/2014/main" id="{9CD0ED8D-A0CB-B3CB-EE77-DCB2C67DC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451" y="1533923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Green Tick Validation Symbol and Approval Icon PNG File">
            <a:extLst>
              <a:ext uri="{FF2B5EF4-FFF2-40B4-BE49-F238E27FC236}">
                <a16:creationId xmlns:a16="http://schemas.microsoft.com/office/drawing/2014/main" id="{D6F5DFF7-FDE7-4A94-8E71-753480B93D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5818692" y="484923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Thumbs down - Free hands and gestures icons">
            <a:extLst>
              <a:ext uri="{FF2B5EF4-FFF2-40B4-BE49-F238E27FC236}">
                <a16:creationId xmlns:a16="http://schemas.microsoft.com/office/drawing/2014/main" id="{2A99D5E2-8F87-766D-4BD2-CED0704DA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272" y="1678301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Green Tick Validation Symbol and Approval Icon PNG File">
            <a:extLst>
              <a:ext uri="{FF2B5EF4-FFF2-40B4-BE49-F238E27FC236}">
                <a16:creationId xmlns:a16="http://schemas.microsoft.com/office/drawing/2014/main" id="{7D58ACD3-65BE-36FF-CDF6-387068DB90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7835513" y="484921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Thumbs down - Free hands and gestures icons">
            <a:extLst>
              <a:ext uri="{FF2B5EF4-FFF2-40B4-BE49-F238E27FC236}">
                <a16:creationId xmlns:a16="http://schemas.microsoft.com/office/drawing/2014/main" id="{7762D90F-D384-0DD2-C852-95243E219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238" y="3559366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Green Tick Validation Symbol and Approval Icon PNG File">
            <a:extLst>
              <a:ext uri="{FF2B5EF4-FFF2-40B4-BE49-F238E27FC236}">
                <a16:creationId xmlns:a16="http://schemas.microsoft.com/office/drawing/2014/main" id="{80F3BAD4-E354-7449-93C7-4903B66ED0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1771012" y="2557513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Thumbs down - Free hands and gestures icons">
            <a:extLst>
              <a:ext uri="{FF2B5EF4-FFF2-40B4-BE49-F238E27FC236}">
                <a16:creationId xmlns:a16="http://schemas.microsoft.com/office/drawing/2014/main" id="{FEE92982-C2CC-27CF-2191-553215F0D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768" y="3555978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Green Tick Validation Symbol and Approval Icon PNG File">
            <a:extLst>
              <a:ext uri="{FF2B5EF4-FFF2-40B4-BE49-F238E27FC236}">
                <a16:creationId xmlns:a16="http://schemas.microsoft.com/office/drawing/2014/main" id="{EED2F551-B3C1-8C0A-5BF1-776FDFBC2E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3716542" y="2557512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Thumbs down - Free hands and gestures icons">
            <a:extLst>
              <a:ext uri="{FF2B5EF4-FFF2-40B4-BE49-F238E27FC236}">
                <a16:creationId xmlns:a16="http://schemas.microsoft.com/office/drawing/2014/main" id="{C892CD80-38FA-A159-E58B-9B5664B11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1588" y="3589850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Green Tick Validation Symbol and Approval Icon PNG File">
            <a:extLst>
              <a:ext uri="{FF2B5EF4-FFF2-40B4-BE49-F238E27FC236}">
                <a16:creationId xmlns:a16="http://schemas.microsoft.com/office/drawing/2014/main" id="{88245B9D-1B9B-BC1B-1288-92D2998C4F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5798362" y="2557513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Thumbs down - Free hands and gestures icons">
            <a:extLst>
              <a:ext uri="{FF2B5EF4-FFF2-40B4-BE49-F238E27FC236}">
                <a16:creationId xmlns:a16="http://schemas.microsoft.com/office/drawing/2014/main" id="{F4F9D6E0-9F88-3E6E-0A18-E2AC7E3443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271" y="3420851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Green Tick Validation Symbol and Approval Icon PNG File">
            <a:extLst>
              <a:ext uri="{FF2B5EF4-FFF2-40B4-BE49-F238E27FC236}">
                <a16:creationId xmlns:a16="http://schemas.microsoft.com/office/drawing/2014/main" id="{595E629B-6075-B497-2E53-865C95856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7815183" y="2557511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Thumbs down - Free hands and gestures icons">
            <a:extLst>
              <a:ext uri="{FF2B5EF4-FFF2-40B4-BE49-F238E27FC236}">
                <a16:creationId xmlns:a16="http://schemas.microsoft.com/office/drawing/2014/main" id="{41BF7126-31B4-9D01-FDC5-571085BE4D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6100" y="5356630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Green Tick Validation Symbol and Approval Icon PNG File">
            <a:extLst>
              <a:ext uri="{FF2B5EF4-FFF2-40B4-BE49-F238E27FC236}">
                <a16:creationId xmlns:a16="http://schemas.microsoft.com/office/drawing/2014/main" id="{B3805D3B-916B-B3ED-EE60-88FC7A5362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1791341" y="4500134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Thumbs down - Free hands and gestures icons">
            <a:extLst>
              <a:ext uri="{FF2B5EF4-FFF2-40B4-BE49-F238E27FC236}">
                <a16:creationId xmlns:a16="http://schemas.microsoft.com/office/drawing/2014/main" id="{7CFACC11-B6D3-FE0C-2679-CD5470416B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630" y="5511347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 descr="Green Tick Validation Symbol and Approval Icon PNG File">
            <a:extLst>
              <a:ext uri="{FF2B5EF4-FFF2-40B4-BE49-F238E27FC236}">
                <a16:creationId xmlns:a16="http://schemas.microsoft.com/office/drawing/2014/main" id="{E20B69A8-BFB9-FE5C-BFF4-33969FDE0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3736871" y="4500133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Thumbs down - Free hands and gestures icons">
            <a:extLst>
              <a:ext uri="{FF2B5EF4-FFF2-40B4-BE49-F238E27FC236}">
                <a16:creationId xmlns:a16="http://schemas.microsoft.com/office/drawing/2014/main" id="{43CB8AEE-A8E5-4FB1-71EC-50F29B570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1501" y="5338091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4" descr="Green Tick Validation Symbol and Approval Icon PNG File">
            <a:extLst>
              <a:ext uri="{FF2B5EF4-FFF2-40B4-BE49-F238E27FC236}">
                <a16:creationId xmlns:a16="http://schemas.microsoft.com/office/drawing/2014/main" id="{C0B7E2C8-DA74-8C60-F095-3EBC916B26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5818691" y="4500134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Thumbs down - Free hands and gestures icons">
            <a:extLst>
              <a:ext uri="{FF2B5EF4-FFF2-40B4-BE49-F238E27FC236}">
                <a16:creationId xmlns:a16="http://schemas.microsoft.com/office/drawing/2014/main" id="{700B28A0-46A1-F8AE-237B-EC21A5D781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271" y="5385504"/>
            <a:ext cx="448128" cy="448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4" descr="Green Tick Validation Symbol and Approval Icon PNG File">
            <a:extLst>
              <a:ext uri="{FF2B5EF4-FFF2-40B4-BE49-F238E27FC236}">
                <a16:creationId xmlns:a16="http://schemas.microsoft.com/office/drawing/2014/main" id="{FAC37B18-D97C-577F-D5DE-896EBC4DFE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9607">
            <a:off x="7835512" y="4500132"/>
            <a:ext cx="317526" cy="36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5651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</TotalTime>
  <Words>1137</Words>
  <Application>Microsoft Office PowerPoint</Application>
  <PresentationFormat>A4 Paper (210x297 mm)</PresentationFormat>
  <Paragraphs>229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Avenir Next LT Pro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Andrew Hassan</dc:creator>
  <cp:lastModifiedBy>Andrew Hassan</cp:lastModifiedBy>
  <cp:revision>7</cp:revision>
  <dcterms:created xsi:type="dcterms:W3CDTF">2026-03-21T11:46:13Z</dcterms:created>
  <dcterms:modified xsi:type="dcterms:W3CDTF">2026-03-21T14:36:25Z</dcterms:modified>
</cp:coreProperties>
</file>